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76" r:id="rId4"/>
    <p:sldId id="310" r:id="rId5"/>
    <p:sldId id="314" r:id="rId6"/>
    <p:sldId id="311" r:id="rId7"/>
    <p:sldId id="312" r:id="rId8"/>
    <p:sldId id="31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15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BDCC58-40BA-B944-B264-575967B6DF05}"/>
              </a:ext>
            </a:extLst>
          </p:cNvPr>
          <p:cNvSpPr txBox="1"/>
          <p:nvPr/>
        </p:nvSpPr>
        <p:spPr>
          <a:xfrm>
            <a:off x="567559" y="536027"/>
            <a:ext cx="976411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700777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kinematics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a serial chain: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 ∈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the configuration of the end-effector frame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at the home configuration 𝜃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screw axes for each joint at 𝜃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and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joint vector 𝜃,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∈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1B73E37-C7EE-A04A-AB2B-B65539AC5A2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0838" y="1375085"/>
            <a:ext cx="4316980" cy="358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screw axes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expressed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{s}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of exponentials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in the space frame 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screw axes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expressed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the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6747F9-D7E8-864D-BA55-8772ACF305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0190" y="2264005"/>
            <a:ext cx="4024234" cy="4938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4536F3-14B7-4D43-B66E-1B7BC64104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0190" y="4153325"/>
            <a:ext cx="4024234" cy="52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7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Universal Robot Description Format (URDF)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an XML file describing the kinematics, inertial properties, and geometry of a tree-structured robot.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element (kinematics)		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element (inertial properties)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139E7-7593-E843-8DDC-AE3EA23A1984}"/>
              </a:ext>
            </a:extLst>
          </p:cNvPr>
          <p:cNvSpPr txBox="1"/>
          <p:nvPr/>
        </p:nvSpPr>
        <p:spPr>
          <a:xfrm>
            <a:off x="567558" y="4316623"/>
            <a:ext cx="524534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&lt;joint name=“joint2” type=“revolute”&gt;</a:t>
            </a:r>
          </a:p>
          <a:p>
            <a:pPr algn="l"/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&lt;parent link=“link1”/&gt;</a:t>
            </a:r>
          </a:p>
          <a:p>
            <a:pPr algn="l"/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&lt;child link=“link2”/&gt;</a:t>
            </a:r>
          </a:p>
          <a:p>
            <a:pPr algn="l"/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&lt;origin 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rpy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=“0 1.5708 0” 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xyz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=“0 0.5 0”&gt;</a:t>
            </a:r>
          </a:p>
          <a:p>
            <a:pPr algn="l"/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&lt;axis 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xyz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=“0 1 0”&gt;</a:t>
            </a:r>
          </a:p>
          <a:p>
            <a:pPr algn="l"/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&lt;limit lower=“-3.0” upper=“3.0”&gt;</a:t>
            </a:r>
          </a:p>
          <a:p>
            <a:pPr algn="l"/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&lt;/joint&gt;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68ECD-B0A1-924D-AD67-1D99CA9E92AF}"/>
              </a:ext>
            </a:extLst>
          </p:cNvPr>
          <p:cNvSpPr txBox="1"/>
          <p:nvPr/>
        </p:nvSpPr>
        <p:spPr>
          <a:xfrm>
            <a:off x="6089446" y="4302182"/>
            <a:ext cx="536877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&lt;link name=“link2”&gt;</a:t>
            </a:r>
          </a:p>
          <a:p>
            <a:pPr algn="l"/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&lt;inertial&gt;    </a:t>
            </a:r>
          </a:p>
          <a:p>
            <a:pPr algn="l"/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&lt;origin 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rpy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=“0 0 0” 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xyz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=”0 0 0.5”&gt;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&lt;mass value=“2.25”&gt;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&lt;inertia 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ixx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=“1.0” 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ixy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=“0” 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ixz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=“0”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      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iyy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=“2.0” 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iyz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=“0” 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izz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=“3.0”/&gt;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&lt;/inertial&gt;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&lt;/link&gt;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4375DE-E0B5-B743-811A-9581DB45D5EE}"/>
              </a:ext>
            </a:extLst>
          </p:cNvPr>
          <p:cNvGrpSpPr/>
          <p:nvPr/>
        </p:nvGrpSpPr>
        <p:grpSpPr>
          <a:xfrm>
            <a:off x="3251052" y="2700630"/>
            <a:ext cx="527709" cy="505097"/>
            <a:chOff x="2853813" y="2473234"/>
            <a:chExt cx="527709" cy="50509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4804FD-C89E-0440-8A85-07FB70707AE8}"/>
                </a:ext>
              </a:extLst>
            </p:cNvPr>
            <p:cNvSpPr/>
            <p:nvPr/>
          </p:nvSpPr>
          <p:spPr>
            <a:xfrm>
              <a:off x="2865120" y="2473234"/>
              <a:ext cx="505097" cy="505097"/>
            </a:xfrm>
            <a:prstGeom prst="ellipse">
              <a:avLst/>
            </a:prstGeom>
            <a:solidFill>
              <a:srgbClr val="FFFFFF">
                <a:alpha val="9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C23AB2-A1B1-DB44-B8B6-46EC67980F1E}"/>
                </a:ext>
              </a:extLst>
            </p:cNvPr>
            <p:cNvSpPr txBox="1"/>
            <p:nvPr/>
          </p:nvSpPr>
          <p:spPr>
            <a:xfrm>
              <a:off x="2853813" y="2494949"/>
              <a:ext cx="5277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213573E-2B45-E743-974F-CD55A724E239}"/>
              </a:ext>
            </a:extLst>
          </p:cNvPr>
          <p:cNvGrpSpPr/>
          <p:nvPr/>
        </p:nvGrpSpPr>
        <p:grpSpPr>
          <a:xfrm>
            <a:off x="4129026" y="2699593"/>
            <a:ext cx="526106" cy="505097"/>
            <a:chOff x="2854614" y="2473234"/>
            <a:chExt cx="526106" cy="50509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E56F914-F1CD-F842-9581-241D804584DB}"/>
                </a:ext>
              </a:extLst>
            </p:cNvPr>
            <p:cNvSpPr/>
            <p:nvPr/>
          </p:nvSpPr>
          <p:spPr>
            <a:xfrm>
              <a:off x="2865120" y="2473234"/>
              <a:ext cx="505097" cy="505097"/>
            </a:xfrm>
            <a:prstGeom prst="ellipse">
              <a:avLst/>
            </a:prstGeom>
            <a:solidFill>
              <a:srgbClr val="FFFFFF">
                <a:alpha val="9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0B0F11-8076-B240-9824-F6155BFC9117}"/>
                </a:ext>
              </a:extLst>
            </p:cNvPr>
            <p:cNvSpPr txBox="1"/>
            <p:nvPr/>
          </p:nvSpPr>
          <p:spPr>
            <a:xfrm>
              <a:off x="2854614" y="2494949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L1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7ED348-1E56-E94A-9A3B-A7E04145E29B}"/>
              </a:ext>
            </a:extLst>
          </p:cNvPr>
          <p:cNvGrpSpPr/>
          <p:nvPr/>
        </p:nvGrpSpPr>
        <p:grpSpPr>
          <a:xfrm>
            <a:off x="4994894" y="2698038"/>
            <a:ext cx="526106" cy="505097"/>
            <a:chOff x="2854614" y="2473234"/>
            <a:chExt cx="526106" cy="50509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8B7891B-CAE7-3B44-AA74-2CD24F6BB370}"/>
                </a:ext>
              </a:extLst>
            </p:cNvPr>
            <p:cNvSpPr/>
            <p:nvPr/>
          </p:nvSpPr>
          <p:spPr>
            <a:xfrm>
              <a:off x="2865120" y="2473234"/>
              <a:ext cx="505097" cy="505097"/>
            </a:xfrm>
            <a:prstGeom prst="ellipse">
              <a:avLst/>
            </a:prstGeom>
            <a:solidFill>
              <a:srgbClr val="FFFFFF">
                <a:alpha val="9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7662C9D-E7B2-B845-9DD4-5A0231BA593F}"/>
                </a:ext>
              </a:extLst>
            </p:cNvPr>
            <p:cNvSpPr txBox="1"/>
            <p:nvPr/>
          </p:nvSpPr>
          <p:spPr>
            <a:xfrm>
              <a:off x="2854614" y="2494949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L2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4AD6521-6B4B-3247-B63A-C69396AE299B}"/>
              </a:ext>
            </a:extLst>
          </p:cNvPr>
          <p:cNvGrpSpPr/>
          <p:nvPr/>
        </p:nvGrpSpPr>
        <p:grpSpPr>
          <a:xfrm>
            <a:off x="5860762" y="2335818"/>
            <a:ext cx="526106" cy="505097"/>
            <a:chOff x="2854614" y="2473234"/>
            <a:chExt cx="526106" cy="505097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4466D8A-FCF8-CE4F-B8BC-7A9CE936C108}"/>
                </a:ext>
              </a:extLst>
            </p:cNvPr>
            <p:cNvSpPr/>
            <p:nvPr/>
          </p:nvSpPr>
          <p:spPr>
            <a:xfrm>
              <a:off x="2865120" y="2473234"/>
              <a:ext cx="505097" cy="505097"/>
            </a:xfrm>
            <a:prstGeom prst="ellipse">
              <a:avLst/>
            </a:prstGeom>
            <a:solidFill>
              <a:srgbClr val="FFFFFF">
                <a:alpha val="9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F30C56-27AF-224A-9630-FD04B5363C84}"/>
                </a:ext>
              </a:extLst>
            </p:cNvPr>
            <p:cNvSpPr txBox="1"/>
            <p:nvPr/>
          </p:nvSpPr>
          <p:spPr>
            <a:xfrm>
              <a:off x="2854614" y="2494949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6232C1-BD62-6C41-996A-9B60C43819E4}"/>
              </a:ext>
            </a:extLst>
          </p:cNvPr>
          <p:cNvGrpSpPr/>
          <p:nvPr/>
        </p:nvGrpSpPr>
        <p:grpSpPr>
          <a:xfrm>
            <a:off x="5860761" y="3030209"/>
            <a:ext cx="526106" cy="505097"/>
            <a:chOff x="2854614" y="2473234"/>
            <a:chExt cx="526106" cy="505097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8527680-F80A-C045-9FA8-A0B17DBCABD0}"/>
                </a:ext>
              </a:extLst>
            </p:cNvPr>
            <p:cNvSpPr/>
            <p:nvPr/>
          </p:nvSpPr>
          <p:spPr>
            <a:xfrm>
              <a:off x="2865120" y="2473234"/>
              <a:ext cx="505097" cy="505097"/>
            </a:xfrm>
            <a:prstGeom prst="ellipse">
              <a:avLst/>
            </a:prstGeom>
            <a:solidFill>
              <a:srgbClr val="FFFFFF">
                <a:alpha val="9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8B6CFD4-3C1A-B943-BEEA-42B2FC0972BB}"/>
                </a:ext>
              </a:extLst>
            </p:cNvPr>
            <p:cNvSpPr txBox="1"/>
            <p:nvPr/>
          </p:nvSpPr>
          <p:spPr>
            <a:xfrm>
              <a:off x="2854614" y="2494949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L3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FD2924C-C3F6-464C-8BC1-6353DC91E6EA}"/>
              </a:ext>
            </a:extLst>
          </p:cNvPr>
          <p:cNvGrpSpPr/>
          <p:nvPr/>
        </p:nvGrpSpPr>
        <p:grpSpPr>
          <a:xfrm>
            <a:off x="6737933" y="3026961"/>
            <a:ext cx="526106" cy="505097"/>
            <a:chOff x="2854614" y="2473234"/>
            <a:chExt cx="526106" cy="505097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CC35C05-B787-F841-AF21-BFC744A0E6EC}"/>
                </a:ext>
              </a:extLst>
            </p:cNvPr>
            <p:cNvSpPr/>
            <p:nvPr/>
          </p:nvSpPr>
          <p:spPr>
            <a:xfrm>
              <a:off x="2865120" y="2473234"/>
              <a:ext cx="505097" cy="505097"/>
            </a:xfrm>
            <a:prstGeom prst="ellipse">
              <a:avLst/>
            </a:prstGeom>
            <a:solidFill>
              <a:srgbClr val="FFFFFF">
                <a:alpha val="9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480D62-78EE-A046-B271-47AFD87C13B9}"/>
                </a:ext>
              </a:extLst>
            </p:cNvPr>
            <p:cNvSpPr txBox="1"/>
            <p:nvPr/>
          </p:nvSpPr>
          <p:spPr>
            <a:xfrm>
              <a:off x="2854614" y="2494949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L4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45E06DD-F010-4442-8B96-5F59BDAC31D7}"/>
              </a:ext>
            </a:extLst>
          </p:cNvPr>
          <p:cNvSpPr txBox="1"/>
          <p:nvPr/>
        </p:nvSpPr>
        <p:spPr>
          <a:xfrm>
            <a:off x="3735409" y="244862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0E385F-BC77-B045-83A1-CD1858A3EBE2}"/>
              </a:ext>
            </a:extLst>
          </p:cNvPr>
          <p:cNvSpPr txBox="1"/>
          <p:nvPr/>
        </p:nvSpPr>
        <p:spPr>
          <a:xfrm>
            <a:off x="4612050" y="2448628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9B5BAA-C9AD-C142-90C9-9F946EABF3B5}"/>
              </a:ext>
            </a:extLst>
          </p:cNvPr>
          <p:cNvSpPr txBox="1"/>
          <p:nvPr/>
        </p:nvSpPr>
        <p:spPr>
          <a:xfrm>
            <a:off x="5389748" y="3194731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DF200F-0322-C342-BC60-EBEE2A03A17C}"/>
              </a:ext>
            </a:extLst>
          </p:cNvPr>
          <p:cNvSpPr txBox="1"/>
          <p:nvPr/>
        </p:nvSpPr>
        <p:spPr>
          <a:xfrm>
            <a:off x="6338262" y="3282756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86725C-F4E3-B94C-B835-40BE541118DA}"/>
              </a:ext>
            </a:extLst>
          </p:cNvPr>
          <p:cNvSpPr txBox="1"/>
          <p:nvPr/>
        </p:nvSpPr>
        <p:spPr>
          <a:xfrm>
            <a:off x="5391358" y="2225515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J5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34D289A-70B0-B946-B831-E929525699C3}"/>
              </a:ext>
            </a:extLst>
          </p:cNvPr>
          <p:cNvCxnSpPr>
            <a:stCxn id="13" idx="3"/>
            <a:endCxn id="26" idx="1"/>
          </p:cNvCxnSpPr>
          <p:nvPr/>
        </p:nvCxnSpPr>
        <p:spPr>
          <a:xfrm flipV="1">
            <a:off x="3778761" y="2952141"/>
            <a:ext cx="350265" cy="10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B69EEA4-9D9A-8B48-9175-2BBCBE506531}"/>
              </a:ext>
            </a:extLst>
          </p:cNvPr>
          <p:cNvCxnSpPr>
            <a:endCxn id="29" idx="1"/>
          </p:cNvCxnSpPr>
          <p:nvPr/>
        </p:nvCxnSpPr>
        <p:spPr>
          <a:xfrm>
            <a:off x="4655132" y="2950585"/>
            <a:ext cx="33976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D7D0FCB-035F-F94B-8F28-9DA32076CB8E}"/>
              </a:ext>
            </a:extLst>
          </p:cNvPr>
          <p:cNvCxnSpPr>
            <a:endCxn id="32" idx="1"/>
          </p:cNvCxnSpPr>
          <p:nvPr/>
        </p:nvCxnSpPr>
        <p:spPr>
          <a:xfrm flipV="1">
            <a:off x="5450589" y="2588366"/>
            <a:ext cx="410173" cy="20981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85ECFAE-6841-8D47-9BBE-781A88ACAA94}"/>
              </a:ext>
            </a:extLst>
          </p:cNvPr>
          <p:cNvCxnSpPr>
            <a:endCxn id="35" idx="1"/>
          </p:cNvCxnSpPr>
          <p:nvPr/>
        </p:nvCxnSpPr>
        <p:spPr>
          <a:xfrm>
            <a:off x="5484929" y="3083166"/>
            <a:ext cx="375832" cy="1995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2E9EEDB-19D9-3E46-8572-4CA8A267830D}"/>
              </a:ext>
            </a:extLst>
          </p:cNvPr>
          <p:cNvCxnSpPr>
            <a:stCxn id="35" idx="3"/>
            <a:endCxn id="38" idx="1"/>
          </p:cNvCxnSpPr>
          <p:nvPr/>
        </p:nvCxnSpPr>
        <p:spPr>
          <a:xfrm flipV="1">
            <a:off x="6386867" y="3279509"/>
            <a:ext cx="351066" cy="324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39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B9D621-A31B-F04E-9E91-CF1FA3CF1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266D99-F411-0240-8E01-CB7F9C7B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65514-F1EB-C54B-9904-390B834E6F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065" y="823784"/>
            <a:ext cx="6590714" cy="4328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284202-55C2-F54F-A09F-9B3B356E470E}"/>
              </a:ext>
            </a:extLst>
          </p:cNvPr>
          <p:cNvSpPr txBox="1"/>
          <p:nvPr/>
        </p:nvSpPr>
        <p:spPr>
          <a:xfrm>
            <a:off x="2529806" y="5292893"/>
            <a:ext cx="1839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RRRP robot</a:t>
            </a:r>
          </a:p>
        </p:txBody>
      </p:sp>
    </p:spTree>
    <p:extLst>
      <p:ext uri="{BB962C8B-B14F-4D97-AF65-F5344CB8AC3E}">
        <p14:creationId xmlns:p14="http://schemas.microsoft.com/office/powerpoint/2010/main" val="2208947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23B192-2977-7F4B-B936-71237D1A8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A3158E-DF78-F648-B9CA-67C849064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FB8A0-B5C1-5B49-81CF-715CE9CC13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1388" y="136524"/>
            <a:ext cx="7963148" cy="5603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169B35-E2EA-AD42-A882-E1659C2B4091}"/>
              </a:ext>
            </a:extLst>
          </p:cNvPr>
          <p:cNvSpPr txBox="1"/>
          <p:nvPr/>
        </p:nvSpPr>
        <p:spPr>
          <a:xfrm>
            <a:off x="3718560" y="5817587"/>
            <a:ext cx="505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Barrett Technology’s WAM 7R robot</a:t>
            </a:r>
          </a:p>
        </p:txBody>
      </p:sp>
    </p:spTree>
    <p:extLst>
      <p:ext uri="{BB962C8B-B14F-4D97-AF65-F5344CB8AC3E}">
        <p14:creationId xmlns:p14="http://schemas.microsoft.com/office/powerpoint/2010/main" val="3465087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F33FFA-62DB-2242-93BF-1D6907077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FE616E-34D0-3345-A3ED-9B0C5E8F6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BFB58-637D-8C42-8C64-791A20B791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418" y="290309"/>
            <a:ext cx="4114800" cy="5116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24B299-21F8-DA46-916B-4524B5E503B5}"/>
                  </a:ext>
                </a:extLst>
              </p:cNvPr>
              <p:cNvSpPr txBox="1"/>
              <p:nvPr/>
            </p:nvSpPr>
            <p:spPr>
              <a:xfrm>
                <a:off x="311332" y="5527777"/>
                <a:ext cx="529459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Joint axes 1, 3, 5, and 7 are aligned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z</m:t>
                        </m:r>
                      </m:e>
                    </m:acc>
                  </m:oMath>
                </a14:m>
                <a:r>
                  <a:rPr lang="en-US" sz="20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algn="l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Joint axes 2, 4, and 6 are out of the page.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24B299-21F8-DA46-916B-4524B5E50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32" y="5527777"/>
                <a:ext cx="5294591" cy="707886"/>
              </a:xfrm>
              <a:prstGeom prst="rect">
                <a:avLst/>
              </a:prstGeom>
              <a:blipFill>
                <a:blip r:embed="rId3"/>
                <a:stretch>
                  <a:fillRect l="-1199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2EA6672-844F-DF4D-8AD8-8EB7342BA8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9081" y="840332"/>
            <a:ext cx="3950244" cy="1372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4411CE-61AF-6748-9737-4F6BBF7CE5A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447" y="3264973"/>
            <a:ext cx="4316161" cy="27610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D7DD63-2740-B44B-A882-04D0997AE43E}"/>
              </a:ext>
            </a:extLst>
          </p:cNvPr>
          <p:cNvSpPr txBox="1"/>
          <p:nvPr/>
        </p:nvSpPr>
        <p:spPr>
          <a:xfrm>
            <a:off x="7372090" y="2803308"/>
            <a:ext cx="2090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screw axes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541609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F33FFA-62DB-2242-93BF-1D6907077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FE616E-34D0-3345-A3ED-9B0C5E8F6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BFB58-637D-8C42-8C64-791A20B791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418" y="290309"/>
            <a:ext cx="4114800" cy="5116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24B299-21F8-DA46-916B-4524B5E503B5}"/>
                  </a:ext>
                </a:extLst>
              </p:cNvPr>
              <p:cNvSpPr txBox="1"/>
              <p:nvPr/>
            </p:nvSpPr>
            <p:spPr>
              <a:xfrm>
                <a:off x="311332" y="5527777"/>
                <a:ext cx="529459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Joint axes 1, 3, 5, and 7 are aligned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z</m:t>
                        </m:r>
                      </m:e>
                    </m:acc>
                  </m:oMath>
                </a14:m>
                <a:r>
                  <a:rPr lang="en-US" sz="20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algn="l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Joint axes 2, 4, and 6 are out of the page.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24B299-21F8-DA46-916B-4524B5E50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32" y="5527777"/>
                <a:ext cx="5294591" cy="707886"/>
              </a:xfrm>
              <a:prstGeom prst="rect">
                <a:avLst/>
              </a:prstGeom>
              <a:blipFill>
                <a:blip r:embed="rId3"/>
                <a:stretch>
                  <a:fillRect l="-1199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CD7DD63-2740-B44B-A882-04D0997AE43E}"/>
              </a:ext>
            </a:extLst>
          </p:cNvPr>
          <p:cNvSpPr txBox="1"/>
          <p:nvPr/>
        </p:nvSpPr>
        <p:spPr>
          <a:xfrm>
            <a:off x="7372090" y="677946"/>
            <a:ext cx="20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screw axes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098667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2616</TotalTime>
  <Words>458</Words>
  <Application>Microsoft Macintosh PowerPoint</Application>
  <PresentationFormat>Widescreen</PresentationFormat>
  <Paragraphs>92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Apple Chancery</vt:lpstr>
      <vt:lpstr>Arial</vt:lpstr>
      <vt:lpstr>Calibri</vt:lpstr>
      <vt:lpstr>Calibri Light</vt:lpstr>
      <vt:lpstr>Cambria Math</vt:lpstr>
      <vt:lpstr>Courier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295</cp:revision>
  <cp:lastPrinted>2020-10-05T10:58:57Z</cp:lastPrinted>
  <dcterms:created xsi:type="dcterms:W3CDTF">2020-09-16T15:38:21Z</dcterms:created>
  <dcterms:modified xsi:type="dcterms:W3CDTF">2020-11-24T04:38:53Z</dcterms:modified>
</cp:coreProperties>
</file>